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icrosoft YaHei UI" panose="020B0503020204020204" pitchFamily="34" charset="-122"/>
      <p:regular r:id="rId20"/>
      <p:bold r:id="rId21"/>
    </p:embeddedFont>
    <p:embeddedFont>
      <p:font typeface="Montserrat Medium" panose="00000600000000000000" pitchFamily="2" charset="0"/>
      <p:regular r:id="rId22"/>
      <p:italic r:id="rId23"/>
    </p:embeddedFont>
    <p:embeddedFont>
      <p:font typeface="Montserrat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3D1B0"/>
    <a:srgbClr val="121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5818E-9EBC-43EC-A689-A810F19C3AF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08294-3294-474D-96CB-CF5B5407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08294-3294-474D-96CB-CF5B540716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8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2257-18AF-4798-B472-0B0DABC6555C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44A5-E69A-43BC-94EF-3AD8C44BAE74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409E-8AB3-492D-82B7-072F0800BC01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3960-50EF-49D3-A3DB-7AE0DA4A7960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7A77-9233-44BC-B2EF-8F8F9BF3471D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01F2-DB10-4CB5-AE04-5B627DD9BD31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E1B3-7029-4748-B3D9-BF690842D062}" type="datetime1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A547-211F-4D46-90B3-537A785B1916}" type="datetime1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4E20-A3AB-4B3E-8D9D-0062812F3D82}" type="datetime1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2425-9197-4924-9585-7AED97A401E7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FAB12-1288-4F9A-A56D-ECF8CCED65F3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A2E36-716B-41E7-B04F-84AB69BEFD1C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4908" y="122936"/>
            <a:ext cx="257107" cy="7687051"/>
            <a:chOff x="0" y="0"/>
            <a:chExt cx="67715" cy="20245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715" cy="2024573"/>
            </a:xfrm>
            <a:custGeom>
              <a:avLst/>
              <a:gdLst/>
              <a:ahLst/>
              <a:cxnLst/>
              <a:rect l="l" t="t" r="r" b="b"/>
              <a:pathLst>
                <a:path w="67715" h="2024573">
                  <a:moveTo>
                    <a:pt x="0" y="0"/>
                  </a:moveTo>
                  <a:lnTo>
                    <a:pt x="67715" y="0"/>
                  </a:lnTo>
                  <a:lnTo>
                    <a:pt x="67715" y="2024573"/>
                  </a:lnTo>
                  <a:lnTo>
                    <a:pt x="0" y="2024573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7715" cy="2062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25992" y="7564116"/>
            <a:ext cx="2758345" cy="245871"/>
            <a:chOff x="0" y="0"/>
            <a:chExt cx="726478" cy="64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95454" y="8379027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194393" y="164371"/>
            <a:ext cx="3136523" cy="3153118"/>
          </a:xfrm>
          <a:custGeom>
            <a:avLst/>
            <a:gdLst/>
            <a:ahLst/>
            <a:cxnLst/>
            <a:rect l="l" t="t" r="r" b="b"/>
            <a:pathLst>
              <a:path w="3136523" h="3153118">
                <a:moveTo>
                  <a:pt x="0" y="0"/>
                </a:moveTo>
                <a:lnTo>
                  <a:pt x="3136523" y="0"/>
                </a:lnTo>
                <a:lnTo>
                  <a:pt x="3136523" y="3153118"/>
                </a:lnTo>
                <a:lnTo>
                  <a:pt x="0" y="3153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923" y="3583688"/>
            <a:ext cx="11719677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6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SENTIMATRICS AI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923" y="4647246"/>
            <a:ext cx="9288593" cy="269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MID SEMESTER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25992" y="7092311"/>
            <a:ext cx="928859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 spc="963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DEFENSE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199" y="9232073"/>
            <a:ext cx="54993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DATE: 06 MAY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8691953"/>
            <a:ext cx="875776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SUPERVISIOR: ASST.PROF.KRISHNA BIKRAM SHAH</a:t>
            </a:r>
          </a:p>
        </p:txBody>
      </p:sp>
      <p:sp>
        <p:nvSpPr>
          <p:cNvPr id="15" name="Freeform 15"/>
          <p:cNvSpPr/>
          <p:nvPr/>
        </p:nvSpPr>
        <p:spPr>
          <a:xfrm>
            <a:off x="5436946" y="9186125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50511" y="8151374"/>
            <a:ext cx="10172869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TEAM: SULAV TIMALSINA, SUSHANT POUDEL, SUSHIL UPADHYAY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6879CD-1AFB-E28A-5200-9962C30D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6080" y="1741776"/>
            <a:ext cx="17435840" cy="7516524"/>
          </a:xfrm>
          <a:custGeom>
            <a:avLst/>
            <a:gdLst/>
            <a:ahLst/>
            <a:cxnLst/>
            <a:rect l="l" t="t" r="r" b="b"/>
            <a:pathLst>
              <a:path w="17435840" h="7516524">
                <a:moveTo>
                  <a:pt x="0" y="0"/>
                </a:moveTo>
                <a:lnTo>
                  <a:pt x="17435840" y="0"/>
                </a:lnTo>
                <a:lnTo>
                  <a:pt x="17435840" y="7516524"/>
                </a:lnTo>
                <a:lnTo>
                  <a:pt x="0" y="7516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132" r="-787" b="-890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31762" y="171443"/>
            <a:ext cx="3922038" cy="857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5176-C7A9-DDEF-34BC-96C1A2C4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4FBDC5C8-32C7-C734-0C6C-1BA82745D9F7}"/>
              </a:ext>
            </a:extLst>
          </p:cNvPr>
          <p:cNvSpPr txBox="1"/>
          <p:nvPr/>
        </p:nvSpPr>
        <p:spPr>
          <a:xfrm>
            <a:off x="17861920" y="9915103"/>
            <a:ext cx="370804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1F51E6-5781-D6DD-DA1F-E0299ED4B14D}"/>
              </a:ext>
            </a:extLst>
          </p:cNvPr>
          <p:cNvSpPr/>
          <p:nvPr/>
        </p:nvSpPr>
        <p:spPr>
          <a:xfrm>
            <a:off x="1324911" y="1407597"/>
            <a:ext cx="9266889" cy="250402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ecision 29">
            <a:extLst>
              <a:ext uri="{FF2B5EF4-FFF2-40B4-BE49-F238E27FC236}">
                <a16:creationId xmlns:a16="http://schemas.microsoft.com/office/drawing/2014/main" id="{48072049-0735-BFBD-C872-D96B632108CE}"/>
              </a:ext>
            </a:extLst>
          </p:cNvPr>
          <p:cNvSpPr/>
          <p:nvPr/>
        </p:nvSpPr>
        <p:spPr>
          <a:xfrm>
            <a:off x="2819400" y="8687981"/>
            <a:ext cx="14097000" cy="1376258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C3AA56-AC77-E491-7860-6C1D13F0962C}"/>
              </a:ext>
            </a:extLst>
          </p:cNvPr>
          <p:cNvSpPr/>
          <p:nvPr/>
        </p:nvSpPr>
        <p:spPr>
          <a:xfrm>
            <a:off x="7824267" y="4809892"/>
            <a:ext cx="10122757" cy="33054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9A4C9D5F-B07A-52F8-3E36-912C40412E0F}"/>
              </a:ext>
            </a:extLst>
          </p:cNvPr>
          <p:cNvSpPr/>
          <p:nvPr/>
        </p:nvSpPr>
        <p:spPr>
          <a:xfrm>
            <a:off x="782817" y="4898151"/>
            <a:ext cx="7041452" cy="3295534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4154091" y="160655"/>
            <a:ext cx="10704909" cy="868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  <a:spcBef>
                <a:spcPct val="0"/>
              </a:spcBef>
            </a:pPr>
            <a:r>
              <a:rPr lang="en-US" sz="6099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FUTURE ENHANCEMENT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7389" y="1532921"/>
            <a:ext cx="5330726" cy="324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REAL-TIME DATA INTEGRATION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2093315"/>
            <a:ext cx="51435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ENHANCED USER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2706996"/>
            <a:ext cx="403532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FIVE MINUTE UPDATE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7389" y="3361976"/>
            <a:ext cx="9486900" cy="638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INTERGRATION OF TRUSTFULL NEWS  OR TWEET SOURCE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endParaRPr lang="en-US" sz="2300" b="1" dirty="0">
              <a:solidFill>
                <a:schemeClr val="bg1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4038941"/>
            <a:ext cx="1490382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0"/>
              </a:lnSpc>
              <a:spcBef>
                <a:spcPct val="0"/>
              </a:spcBef>
            </a:pPr>
            <a:r>
              <a:rPr lang="en-US" sz="6100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PERCENTAGE OF WORK COMPLETE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822" y="5197058"/>
            <a:ext cx="622286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REAL-TIME DATA INTEGRATION: 30%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822" y="5811348"/>
            <a:ext cx="6034578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ENHANCED USER INTERFACE: 30%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2876" y="6414869"/>
            <a:ext cx="526717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FIVE MINUTE UPDATE: 20%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8056" y="7090556"/>
            <a:ext cx="6738010" cy="638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INTEGRATION OF TRUSTFUL NEWS OR TWEET SOURCE: 20%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26386" y="5143500"/>
            <a:ext cx="622226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WEIGHTED PROGRESS CALCULATION: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83091" y="5707346"/>
            <a:ext cx="952908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REAL-TIME DATA INTEGRATION: 10% OF 30% = 0.1 * 30 = 3%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24268" y="6154909"/>
            <a:ext cx="931592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ENHANCED USER INTERFACE: 90% OF 30% = 0.9 * 30 = 27%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65653" y="6567105"/>
            <a:ext cx="8519112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FIVE MINUTE UPDATE: 50% OF 20% = 0.5 * 20 = 10%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38206" y="7022742"/>
            <a:ext cx="10308818" cy="638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INTEGRATION OF TRUSTFUL NEWS OR TWEET SOURCE: 20% OF 20% = 0.2 * 20 = 4%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31224" y="9137136"/>
            <a:ext cx="12307848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TOTAL PROGRESS: 3% + 27% + 10% + 4% = 44%</a:t>
            </a: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269D2349-4535-A78E-77D9-1E8BB47E3B5E}"/>
              </a:ext>
            </a:extLst>
          </p:cNvPr>
          <p:cNvSpPr/>
          <p:nvPr/>
        </p:nvSpPr>
        <p:spPr>
          <a:xfrm>
            <a:off x="753690" y="1532921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342CCEDE-AD98-5F0F-E4C3-DC11539EF70E}"/>
              </a:ext>
            </a:extLst>
          </p:cNvPr>
          <p:cNvSpPr/>
          <p:nvPr/>
        </p:nvSpPr>
        <p:spPr>
          <a:xfrm>
            <a:off x="753690" y="2084304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A3C9097C-0286-23B5-3A14-45BCBEB3BA7B}"/>
              </a:ext>
            </a:extLst>
          </p:cNvPr>
          <p:cNvSpPr/>
          <p:nvPr/>
        </p:nvSpPr>
        <p:spPr>
          <a:xfrm>
            <a:off x="874718" y="5257257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B44BE2B-DB41-5544-012E-E9BDEE85A1BB}"/>
              </a:ext>
            </a:extLst>
          </p:cNvPr>
          <p:cNvSpPr/>
          <p:nvPr/>
        </p:nvSpPr>
        <p:spPr>
          <a:xfrm>
            <a:off x="782816" y="3370400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1871887D-5616-7DFC-A121-0AEDD46ADD4A}"/>
              </a:ext>
            </a:extLst>
          </p:cNvPr>
          <p:cNvSpPr/>
          <p:nvPr/>
        </p:nvSpPr>
        <p:spPr>
          <a:xfrm>
            <a:off x="755928" y="2695653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357F06CA-6CAD-51A3-1B06-02BD6EDC7057}"/>
              </a:ext>
            </a:extLst>
          </p:cNvPr>
          <p:cNvSpPr/>
          <p:nvPr/>
        </p:nvSpPr>
        <p:spPr>
          <a:xfrm>
            <a:off x="871699" y="5759746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F9875B37-E9D6-2B50-AF4A-B66DD95D8D93}"/>
              </a:ext>
            </a:extLst>
          </p:cNvPr>
          <p:cNvSpPr/>
          <p:nvPr/>
        </p:nvSpPr>
        <p:spPr>
          <a:xfrm>
            <a:off x="826441" y="6475510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CE1FE31F-42BE-50FC-962C-2ECDE71B13E9}"/>
              </a:ext>
            </a:extLst>
          </p:cNvPr>
          <p:cNvSpPr/>
          <p:nvPr/>
        </p:nvSpPr>
        <p:spPr>
          <a:xfrm>
            <a:off x="758063" y="7068893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5D1FD4D-8157-A01C-A899-C65D5FE7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6AA6F5C3-43DA-2D2F-24E6-13D9AB4E56A4}"/>
              </a:ext>
            </a:extLst>
          </p:cNvPr>
          <p:cNvSpPr txBox="1"/>
          <p:nvPr/>
        </p:nvSpPr>
        <p:spPr>
          <a:xfrm>
            <a:off x="17678400" y="9800442"/>
            <a:ext cx="44882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0BCF23-D7BD-1180-1750-4704F2D79DF5}"/>
              </a:ext>
            </a:extLst>
          </p:cNvPr>
          <p:cNvSpPr/>
          <p:nvPr/>
        </p:nvSpPr>
        <p:spPr>
          <a:xfrm>
            <a:off x="1143000" y="2324100"/>
            <a:ext cx="16230600" cy="495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5974874" y="57150"/>
            <a:ext cx="6160453" cy="86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0"/>
              </a:lnSpc>
              <a:spcBef>
                <a:spcPct val="0"/>
              </a:spcBef>
            </a:pPr>
            <a:r>
              <a:rPr lang="en-US" sz="6100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24000" y="2582552"/>
            <a:ext cx="15468600" cy="4411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9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ontserrat Ultra-Bold"/>
                <a:sym typeface="Montserrat Ultra-Bold"/>
              </a:rPr>
              <a:t>SENTIMETRICS AI SUCCESSFULLY DEMONSTRATES THE INTEGRATION OF SENTIMENT ANALYSIS AND QUANTITATIVE MODELING TO PREDICT NEPSE STOCK PRICES, MARKING A PIONEERING EFFORT IN NEPAL’S FINANCIAL SECTOR. THE SYSTEM’S MODULAR ARCHITECTURE, VALIDATED THROUGH TESTING, SUPPORTS REAL-TIME DATA PROCESSING AND USER-FRIENDLY VISUALIZATION VIA A REACT DASHBOARD. OUTPUT RESULTS SHOW PROMISING ACCURACY (MAE &lt; 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E111D-42CC-CA88-B7D7-3AD2EAB8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02658DCB-C87C-E45E-916D-30E1892E21D9}"/>
              </a:ext>
            </a:extLst>
          </p:cNvPr>
          <p:cNvSpPr txBox="1"/>
          <p:nvPr/>
        </p:nvSpPr>
        <p:spPr>
          <a:xfrm>
            <a:off x="17678400" y="9800442"/>
            <a:ext cx="44882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7150"/>
            <a:ext cx="6731000" cy="171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0"/>
              </a:lnSpc>
              <a:spcBef>
                <a:spcPct val="0"/>
              </a:spcBef>
            </a:pPr>
            <a:r>
              <a:rPr lang="en-US" sz="6100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REFERENCE:</a:t>
            </a:r>
          </a:p>
          <a:p>
            <a:pPr algn="ctr">
              <a:lnSpc>
                <a:spcPts val="6710"/>
              </a:lnSpc>
              <a:spcBef>
                <a:spcPct val="0"/>
              </a:spcBef>
            </a:pPr>
            <a:endParaRPr lang="en-US" sz="6100" b="1" dirty="0">
              <a:solidFill>
                <a:srgbClr val="FFFF00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8692" y="953138"/>
            <a:ext cx="17556480" cy="925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1. GUO, Q. (2023). THE RELATIONSHIP BETWEEN INVESTOR SENTIMENT AND STOCK MARKET PRICE. FRONTIERS IN   BUSINESS ECONOMICS AND MANAGEMENT, 9(2), 124–129.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2. HE, G., ZHU, S., &amp; GU, H. (2020). THE NONLINEAR RELATIONSHIP BETWEEN INVESTOR SENTIMENT, STOCK RETURN, AND VOLATILITY. DISCRETE DYNAMICS IN NATURE AND SOCIETY, 2020, 1– 11.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3. MISHEV, K., GJORGJEVIKJ, A., VODENSKA, I., CHITKUSHEV, L., &amp; TRAJANOV, D. (2020). EVALUATION OF SENTIMENT ANALYSIS IN FINANCE: FROM LEXICONS TO TRANSFORMERS. IEEE ACCESS, 8, 131– 147.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4. ONG, K., HEEVER, W., SATAPATHY, R., MENGALDO, G., &amp; WANG, Z. (2023). FINXABSA: EXPLAINABLE FINANCE THROUGH ASPECTBASED SENTIMENT ANALYSIS. ARXIV PREPRINT, ARXIV:2307.12345.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5. SIGANOS, A., VAGENAS-NANOS, E., &amp; VERWIJMEREN, P. (2017). DIVERGENCE OF SENTIMENT AND STOCK MARKET TRADING. JOURNAL OF BANKING &amp; FINANCE, 78, 130–141.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6. GANDALF1819. (2024). STOCK MARKET SENTIMENT ANALYSIS. GITHUB REPOSITORY. RETRIEVED FROM HTTPS://GITHUB.COM/ GANDALF1819/STOCK-MARKET-SENTIMENT-ANALYSIS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[7] TETLOCK, P. C. (2007). GIVING CONTENT TO INVESTOR SENTIMENT: THE ROLE OF MEDIA IN THE STOCK MARKET. THE JOURNAL OF FINANCE, 62(3), 1139–1168.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[8] XING, F. Z., CAMBRIA, E., &amp; WELSCH, R. E. (2018). NATURAL LANGUAGE BASED FINANCIAL FORECASTING: A SURVEY. ARTIFICIAL INTELLIGENCE REVIEW, 50(1), 49–73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[9] ZHANG, W., LI, X., &amp; DENG, Y. (2018). SOCIAL MEDIA SENTIMENT AND STOCK MARKET: A LITERATURE REVIEW. INTERNATIONAL JOURNAL OF ECONOMICS AND FINANCE, 10(5), 1–12</a:t>
            </a:r>
          </a:p>
          <a:p>
            <a:pPr>
              <a:lnSpc>
                <a:spcPts val="2530"/>
              </a:lnSpc>
              <a:spcBef>
                <a:spcPct val="0"/>
              </a:spcBef>
            </a:pPr>
            <a:endParaRPr lang="en-US" sz="2000" b="1" dirty="0">
              <a:solidFill>
                <a:schemeClr val="bg1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>
              <a:lnSpc>
                <a:spcPts val="2530"/>
              </a:lnSpc>
              <a:spcBef>
                <a:spcPct val="0"/>
              </a:spcBef>
            </a:pPr>
            <a:endParaRPr lang="en-US" sz="2000" b="1" dirty="0">
              <a:solidFill>
                <a:schemeClr val="bg1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>
              <a:lnSpc>
                <a:spcPts val="2530"/>
              </a:lnSpc>
              <a:spcBef>
                <a:spcPct val="0"/>
              </a:spcBef>
            </a:pPr>
            <a:endParaRPr lang="en-US" sz="2000" b="1" dirty="0">
              <a:solidFill>
                <a:schemeClr val="bg1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FD09-105B-6B08-748C-D7DD5EB1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96790429-AB76-4135-7D7B-33A681C0E8EC}"/>
              </a:ext>
            </a:extLst>
          </p:cNvPr>
          <p:cNvSpPr txBox="1"/>
          <p:nvPr/>
        </p:nvSpPr>
        <p:spPr>
          <a:xfrm>
            <a:off x="17754600" y="9800442"/>
            <a:ext cx="37262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69C86111-BB6C-8374-7C61-75F277E05805}"/>
              </a:ext>
            </a:extLst>
          </p:cNvPr>
          <p:cNvSpPr/>
          <p:nvPr/>
        </p:nvSpPr>
        <p:spPr>
          <a:xfrm>
            <a:off x="0" y="7173673"/>
            <a:ext cx="14630400" cy="177982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A00C2B7-8768-63E8-D14A-57749CB9E3E6}"/>
              </a:ext>
            </a:extLst>
          </p:cNvPr>
          <p:cNvSpPr/>
          <p:nvPr/>
        </p:nvSpPr>
        <p:spPr>
          <a:xfrm>
            <a:off x="126102" y="4513493"/>
            <a:ext cx="8039410" cy="16171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04AB82-2F1D-4D4C-1B69-20D006DC1E90}"/>
              </a:ext>
            </a:extLst>
          </p:cNvPr>
          <p:cNvSpPr/>
          <p:nvPr/>
        </p:nvSpPr>
        <p:spPr>
          <a:xfrm>
            <a:off x="177362" y="2561808"/>
            <a:ext cx="12105436" cy="7537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5914905" y="160648"/>
            <a:ext cx="7316837" cy="868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0"/>
              </a:lnSpc>
              <a:spcBef>
                <a:spcPct val="0"/>
              </a:spcBef>
            </a:pPr>
            <a:r>
              <a:rPr lang="en-US" sz="6100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343" y="3863021"/>
            <a:ext cx="11377358" cy="58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41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WHY SENTIMENT ANALYSIS FOR NEPSE?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3000" y="4633443"/>
            <a:ext cx="7502512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SOCIAL SENTIMENT INFLUENCES STOCK PRICES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7826" y="5143703"/>
            <a:ext cx="7095017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EARLY DETECTION OF TRENDS AND EVENTS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3000" y="5662939"/>
            <a:ext cx="7056116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EARLY DETECTION OF TRENDS AND EVENTS</a:t>
            </a:r>
          </a:p>
        </p:txBody>
      </p:sp>
      <p:sp>
        <p:nvSpPr>
          <p:cNvPr id="7" name="Freeform 7"/>
          <p:cNvSpPr/>
          <p:nvPr/>
        </p:nvSpPr>
        <p:spPr>
          <a:xfrm>
            <a:off x="255613" y="5674997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5"/>
                </a:lnTo>
                <a:lnTo>
                  <a:pt x="0" y="26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343" y="1976330"/>
            <a:ext cx="7912710" cy="58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41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 IS SENTIMATRICS AI?</a:t>
            </a:r>
          </a:p>
        </p:txBody>
      </p:sp>
      <p:sp>
        <p:nvSpPr>
          <p:cNvPr id="9" name="Freeform 9"/>
          <p:cNvSpPr/>
          <p:nvPr/>
        </p:nvSpPr>
        <p:spPr>
          <a:xfrm>
            <a:off x="214985" y="5140371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6610" y="4623830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3000" y="2842705"/>
            <a:ext cx="11619798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AI TO PREDICT NEPSE STOCK PRICES BY ANALYZING STOCK SENTIMENTS</a:t>
            </a:r>
          </a:p>
        </p:txBody>
      </p:sp>
      <p:sp>
        <p:nvSpPr>
          <p:cNvPr id="12" name="Freeform 12"/>
          <p:cNvSpPr/>
          <p:nvPr/>
        </p:nvSpPr>
        <p:spPr>
          <a:xfrm>
            <a:off x="312152" y="2842452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343" y="6474340"/>
            <a:ext cx="6655770" cy="585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41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MISSON &amp; OBJECTIVE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7362" y="8470743"/>
            <a:ext cx="177766" cy="295654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7362" y="7911419"/>
            <a:ext cx="177766" cy="295654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6102" y="7292452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55128" y="7263614"/>
            <a:ext cx="14168614" cy="324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CLASSIFY SOCIAL MEDIA AND NEWS SENTIMENTS AS POSITIVE, NEGATIVE, OR NEUTRAL.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4949" y="7911419"/>
            <a:ext cx="11713852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CORRELATE SENTIMENT TRENDS WITH NEPSE STOCK PRICE MOVEMENTS.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7698" y="8535737"/>
            <a:ext cx="1342766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FORECAST STOCK PRICES ACROSS DAILY HORIZONS WITH A PREDICTION ENGINE.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5BD57D2-D719-6F21-4A83-74A6566A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C8641A53-2EF7-E630-0438-5E3815D4363B}"/>
              </a:ext>
            </a:extLst>
          </p:cNvPr>
          <p:cNvSpPr txBox="1"/>
          <p:nvPr/>
        </p:nvSpPr>
        <p:spPr>
          <a:xfrm>
            <a:off x="17993396" y="9882497"/>
            <a:ext cx="13382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</a:t>
            </a:r>
          </a:p>
        </p:txBody>
      </p:sp>
      <p:pic>
        <p:nvPicPr>
          <p:cNvPr id="1026" name="Picture 2" descr="Introduction Word&quot; Images – Browse 23 Stock Photos, Vectors, and Video |  Adobe Stock">
            <a:extLst>
              <a:ext uri="{FF2B5EF4-FFF2-40B4-BE49-F238E27FC236}">
                <a16:creationId xmlns:a16="http://schemas.microsoft.com/office/drawing/2014/main" id="{2DBD0926-9279-1FE9-C294-46B0635DA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373" y="3326382"/>
            <a:ext cx="5439246" cy="362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2357E4-5797-582A-0C83-01D7E084C2BB}"/>
              </a:ext>
            </a:extLst>
          </p:cNvPr>
          <p:cNvSpPr/>
          <p:nvPr/>
        </p:nvSpPr>
        <p:spPr>
          <a:xfrm>
            <a:off x="0" y="8039100"/>
            <a:ext cx="14249400" cy="19650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55E8D5-A7F7-EC3B-8277-E4EF1009A798}"/>
              </a:ext>
            </a:extLst>
          </p:cNvPr>
          <p:cNvSpPr/>
          <p:nvPr/>
        </p:nvSpPr>
        <p:spPr>
          <a:xfrm>
            <a:off x="0" y="5298727"/>
            <a:ext cx="13640674" cy="19321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BBBEF6-9C07-83C9-04B9-469E65B7376F}"/>
              </a:ext>
            </a:extLst>
          </p:cNvPr>
          <p:cNvSpPr/>
          <p:nvPr/>
        </p:nvSpPr>
        <p:spPr>
          <a:xfrm>
            <a:off x="0" y="2476500"/>
            <a:ext cx="13912731" cy="19650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4401551" y="279260"/>
            <a:ext cx="9239123" cy="868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  <a:spcBef>
                <a:spcPct val="0"/>
              </a:spcBef>
            </a:pPr>
            <a:r>
              <a:rPr lang="en-US" sz="6099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LITERATURE REVIEW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5309" y="1498262"/>
            <a:ext cx="5181091" cy="585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41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RELATED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1918" y="2650606"/>
            <a:ext cx="13335365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POSITIVE SENTIMENT BOOSTS VOLATILITY; NEGATIVE SENTIMENT STABILIZES.[1], [2]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000" y="3308684"/>
            <a:ext cx="1277077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TRANSFORMER MODELS (E.G., BERT) OUTPERFORM LEXICON-BASED ONES.[3]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5309" y="3934253"/>
            <a:ext cx="1120089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ASPECT-BASED SENTIMENT ISOLATES STOCK-RELATED CONCERNS.[4]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5308" y="4558030"/>
            <a:ext cx="8914891" cy="585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41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IDENTIFIED GAPS IN RESEARCH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206" y="5429250"/>
            <a:ext cx="91125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LACK OF FOCUS ON SMALLER MARKETS LIKE NEPSE.[6]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5309" y="6039493"/>
            <a:ext cx="11424748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MINIMAL REAL-TIME SENTIMENT INTEGRATION IN MANY MODELS.[5],[9]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3317" y="6693655"/>
            <a:ext cx="12952083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LEXICON METHODS OVERSIMPLIFY; TRANSFORMERS ARE RESOURCE-HEAVY.[3].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309" y="7336180"/>
            <a:ext cx="11754952" cy="58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41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METHODOLOGIES USED IN PAST STUDIES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483" y="8218542"/>
            <a:ext cx="1312984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LEXICON-BASED METHODS (E.G., VADER) ARE SIMPLE BUT CONTEXT-LIMITED.[3]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8861595"/>
            <a:ext cx="1197272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ENSEMBLE METHODS (E.G., PROPHET + ML) IMPROVE ROBUSTNESS.[8]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0483" y="9526820"/>
            <a:ext cx="1391273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 DATA FROM SOCIAL MEDIA, NEWS, AND APIS VARY IN QUALITY AND DEPTH.[6],[7],[9]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30F7C033-DFC1-03DC-6924-5CD47D789D09}"/>
              </a:ext>
            </a:extLst>
          </p:cNvPr>
          <p:cNvSpPr/>
          <p:nvPr/>
        </p:nvSpPr>
        <p:spPr>
          <a:xfrm>
            <a:off x="186757" y="2652876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40E3CB0D-0DB7-E679-4582-9271F0799AC7}"/>
              </a:ext>
            </a:extLst>
          </p:cNvPr>
          <p:cNvSpPr/>
          <p:nvPr/>
        </p:nvSpPr>
        <p:spPr>
          <a:xfrm>
            <a:off x="191343" y="3308684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0005FEB7-D4B0-0C85-1666-07DCDB9D4527}"/>
              </a:ext>
            </a:extLst>
          </p:cNvPr>
          <p:cNvSpPr/>
          <p:nvPr/>
        </p:nvSpPr>
        <p:spPr>
          <a:xfrm>
            <a:off x="186757" y="3917642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F1784476-97D8-F80E-CDD5-270E571EECA4}"/>
              </a:ext>
            </a:extLst>
          </p:cNvPr>
          <p:cNvSpPr/>
          <p:nvPr/>
        </p:nvSpPr>
        <p:spPr>
          <a:xfrm>
            <a:off x="186757" y="6675808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42AB758C-DB99-1103-C798-CE5BD76B9568}"/>
              </a:ext>
            </a:extLst>
          </p:cNvPr>
          <p:cNvSpPr/>
          <p:nvPr/>
        </p:nvSpPr>
        <p:spPr>
          <a:xfrm>
            <a:off x="175000" y="6066850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7ECC3C89-B76F-D4D4-D0F4-051D40B0BEF3}"/>
              </a:ext>
            </a:extLst>
          </p:cNvPr>
          <p:cNvSpPr/>
          <p:nvPr/>
        </p:nvSpPr>
        <p:spPr>
          <a:xfrm>
            <a:off x="203317" y="5485446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E4545B0D-2FDC-CC73-9E57-AA55B493774A}"/>
              </a:ext>
            </a:extLst>
          </p:cNvPr>
          <p:cNvSpPr/>
          <p:nvPr/>
        </p:nvSpPr>
        <p:spPr>
          <a:xfrm>
            <a:off x="171600" y="9500326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82B38923-D1D5-50B4-816A-99621F4163D4}"/>
              </a:ext>
            </a:extLst>
          </p:cNvPr>
          <p:cNvSpPr/>
          <p:nvPr/>
        </p:nvSpPr>
        <p:spPr>
          <a:xfrm>
            <a:off x="188585" y="8888487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C0CC97B0-C154-5FDF-E5A8-C83747CF6163}"/>
              </a:ext>
            </a:extLst>
          </p:cNvPr>
          <p:cNvSpPr/>
          <p:nvPr/>
        </p:nvSpPr>
        <p:spPr>
          <a:xfrm>
            <a:off x="187683" y="8246431"/>
            <a:ext cx="177766" cy="266816"/>
          </a:xfrm>
          <a:custGeom>
            <a:avLst/>
            <a:gdLst/>
            <a:ahLst/>
            <a:cxnLst/>
            <a:rect l="l" t="t" r="r" b="b"/>
            <a:pathLst>
              <a:path w="177766" h="266816">
                <a:moveTo>
                  <a:pt x="0" y="0"/>
                </a:moveTo>
                <a:lnTo>
                  <a:pt x="177766" y="0"/>
                </a:lnTo>
                <a:lnTo>
                  <a:pt x="177766" y="266816"/>
                </a:lnTo>
                <a:lnTo>
                  <a:pt x="0" y="26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6F91F46-CD7E-B6A7-7313-C2EA8A4E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E9E0AA2A-09A9-6356-FD51-204DE0294EE7}"/>
              </a:ext>
            </a:extLst>
          </p:cNvPr>
          <p:cNvSpPr txBox="1"/>
          <p:nvPr/>
        </p:nvSpPr>
        <p:spPr>
          <a:xfrm>
            <a:off x="17993396" y="9800442"/>
            <a:ext cx="13382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</a:t>
            </a:r>
          </a:p>
        </p:txBody>
      </p:sp>
      <p:pic>
        <p:nvPicPr>
          <p:cNvPr id="2050" name="Picture 2" descr="What is a Literature Review? Tips on Conducting a Review of Literature -  Afribary Blog">
            <a:extLst>
              <a:ext uri="{FF2B5EF4-FFF2-40B4-BE49-F238E27FC236}">
                <a16:creationId xmlns:a16="http://schemas.microsoft.com/office/drawing/2014/main" id="{E180FFC6-6B8A-6B63-02EF-2C85D0A0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6449" y="6542"/>
            <a:ext cx="4391036" cy="246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5992" y="962031"/>
            <a:ext cx="14485717" cy="9324969"/>
          </a:xfrm>
          <a:custGeom>
            <a:avLst/>
            <a:gdLst/>
            <a:ahLst/>
            <a:cxnLst/>
            <a:rect l="l" t="t" r="r" b="b"/>
            <a:pathLst>
              <a:path w="14485717" h="9324969">
                <a:moveTo>
                  <a:pt x="0" y="0"/>
                </a:moveTo>
                <a:lnTo>
                  <a:pt x="14485717" y="0"/>
                </a:lnTo>
                <a:lnTo>
                  <a:pt x="14485717" y="9324969"/>
                </a:lnTo>
                <a:lnTo>
                  <a:pt x="0" y="932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51" r="-140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31116" y="160648"/>
            <a:ext cx="6999084" cy="868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0"/>
              </a:lnSpc>
              <a:spcBef>
                <a:spcPct val="0"/>
              </a:spcBef>
            </a:pPr>
            <a:r>
              <a:rPr lang="en-US" sz="6100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SYSTEM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A913C-9EA2-66B4-C1C3-C14101C4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6C427EB5-2A64-605D-9D71-17E6A669A780}"/>
              </a:ext>
            </a:extLst>
          </p:cNvPr>
          <p:cNvSpPr txBox="1"/>
          <p:nvPr/>
        </p:nvSpPr>
        <p:spPr>
          <a:xfrm>
            <a:off x="17993396" y="9800442"/>
            <a:ext cx="13382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7800" y="1061773"/>
            <a:ext cx="7533878" cy="868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  <a:spcBef>
                <a:spcPct val="0"/>
              </a:spcBef>
            </a:pPr>
            <a:r>
              <a:rPr lang="en-US" sz="6099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INJECTION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E5F03-9218-1E2F-2946-3989061EE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9"/>
          <a:stretch/>
        </p:blipFill>
        <p:spPr>
          <a:xfrm>
            <a:off x="304800" y="2171700"/>
            <a:ext cx="17830800" cy="7848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0B9CB-9799-1A9D-DF21-4FE6DD8E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6F3ADA1B-1B9C-5737-B262-03705DDBDE4F}"/>
              </a:ext>
            </a:extLst>
          </p:cNvPr>
          <p:cNvSpPr txBox="1"/>
          <p:nvPr/>
        </p:nvSpPr>
        <p:spPr>
          <a:xfrm>
            <a:off x="17993396" y="9800442"/>
            <a:ext cx="13382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071" y="1943100"/>
            <a:ext cx="17853857" cy="7239000"/>
          </a:xfrm>
          <a:custGeom>
            <a:avLst/>
            <a:gdLst/>
            <a:ahLst/>
            <a:cxnLst/>
            <a:rect l="l" t="t" r="r" b="b"/>
            <a:pathLst>
              <a:path w="17853857" h="8300477">
                <a:moveTo>
                  <a:pt x="0" y="0"/>
                </a:moveTo>
                <a:lnTo>
                  <a:pt x="17853857" y="0"/>
                </a:lnTo>
                <a:lnTo>
                  <a:pt x="17853857" y="8300478"/>
                </a:lnTo>
                <a:lnTo>
                  <a:pt x="0" y="830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b="-842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33800" y="876300"/>
            <a:ext cx="11338679" cy="868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  <a:spcBef>
                <a:spcPct val="0"/>
              </a:spcBef>
            </a:pPr>
            <a:r>
              <a:rPr lang="en-US" sz="6099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PROCESSING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3DDC2-688C-2591-CEC6-42BCC726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36881EF2-14A7-B589-2C45-B616BBD69C51}"/>
              </a:ext>
            </a:extLst>
          </p:cNvPr>
          <p:cNvSpPr txBox="1"/>
          <p:nvPr/>
        </p:nvSpPr>
        <p:spPr>
          <a:xfrm>
            <a:off x="17993396" y="9800442"/>
            <a:ext cx="13382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9736" y="1028700"/>
            <a:ext cx="13373930" cy="9108447"/>
          </a:xfrm>
          <a:custGeom>
            <a:avLst/>
            <a:gdLst/>
            <a:ahLst/>
            <a:cxnLst/>
            <a:rect l="l" t="t" r="r" b="b"/>
            <a:pathLst>
              <a:path w="12220691" h="9258300">
                <a:moveTo>
                  <a:pt x="0" y="0"/>
                </a:moveTo>
                <a:lnTo>
                  <a:pt x="12220690" y="0"/>
                </a:lnTo>
                <a:lnTo>
                  <a:pt x="1222069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05898" y="149853"/>
            <a:ext cx="9138702" cy="878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FFFF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PREDICTION ENGINE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55673" y="2935198"/>
            <a:ext cx="118348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B663D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72800" y="4381500"/>
            <a:ext cx="175022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45C78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57560" y="6135065"/>
            <a:ext cx="176212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5705" y="7734300"/>
            <a:ext cx="204549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66C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9600" y="8081653"/>
            <a:ext cx="177403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45C78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40058" y="6135064"/>
            <a:ext cx="189667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DE853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57800" y="2380606"/>
            <a:ext cx="195501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B663D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29000" y="4057007"/>
            <a:ext cx="184666" cy="32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8C52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7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1FE905A-97F3-6BBE-2953-3E9F85FF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893639ED-EBC0-D85E-47CC-C46BEB9F90B8}"/>
              </a:ext>
            </a:extLst>
          </p:cNvPr>
          <p:cNvSpPr txBox="1"/>
          <p:nvPr/>
        </p:nvSpPr>
        <p:spPr>
          <a:xfrm>
            <a:off x="17993396" y="9800442"/>
            <a:ext cx="13382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910037" y="160648"/>
            <a:ext cx="6358163" cy="868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0"/>
              </a:lnSpc>
              <a:spcBef>
                <a:spcPct val="0"/>
              </a:spcBef>
            </a:pPr>
            <a:r>
              <a:rPr lang="en-US" sz="6100" b="1" dirty="0">
                <a:solidFill>
                  <a:schemeClr val="bg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DASHBOARD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4F65CC-2842-7436-83BC-B8FBE78A3F59}"/>
              </a:ext>
            </a:extLst>
          </p:cNvPr>
          <p:cNvGrpSpPr/>
          <p:nvPr/>
        </p:nvGrpSpPr>
        <p:grpSpPr>
          <a:xfrm>
            <a:off x="2076360" y="1307604"/>
            <a:ext cx="14135281" cy="8841608"/>
            <a:chOff x="2076360" y="1307604"/>
            <a:chExt cx="14135281" cy="8841608"/>
          </a:xfrm>
        </p:grpSpPr>
        <p:sp>
          <p:nvSpPr>
            <p:cNvPr id="2" name="Freeform 2"/>
            <p:cNvSpPr/>
            <p:nvPr/>
          </p:nvSpPr>
          <p:spPr>
            <a:xfrm>
              <a:off x="2076360" y="1307604"/>
              <a:ext cx="14135281" cy="8841608"/>
            </a:xfrm>
            <a:custGeom>
              <a:avLst/>
              <a:gdLst/>
              <a:ahLst/>
              <a:cxnLst/>
              <a:rect l="l" t="t" r="r" b="b"/>
              <a:pathLst>
                <a:path w="14135281" h="9270738">
                  <a:moveTo>
                    <a:pt x="0" y="0"/>
                  </a:moveTo>
                  <a:lnTo>
                    <a:pt x="14135280" y="0"/>
                  </a:lnTo>
                  <a:lnTo>
                    <a:pt x="14135280" y="9270738"/>
                  </a:lnTo>
                  <a:lnTo>
                    <a:pt x="0" y="9270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80DDA0-4460-CF11-8764-A4EA968A2E9D}"/>
                </a:ext>
              </a:extLst>
            </p:cNvPr>
            <p:cNvSpPr/>
            <p:nvPr/>
          </p:nvSpPr>
          <p:spPr>
            <a:xfrm>
              <a:off x="5638800" y="4129412"/>
              <a:ext cx="1447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43727A-EDBF-7200-72D4-884F2DD70CD3}"/>
                </a:ext>
              </a:extLst>
            </p:cNvPr>
            <p:cNvSpPr/>
            <p:nvPr/>
          </p:nvSpPr>
          <p:spPr>
            <a:xfrm>
              <a:off x="5638800" y="5728408"/>
              <a:ext cx="1447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89192B-FEFD-00F0-E435-538FA2F4B6D1}"/>
                </a:ext>
              </a:extLst>
            </p:cNvPr>
            <p:cNvSpPr/>
            <p:nvPr/>
          </p:nvSpPr>
          <p:spPr>
            <a:xfrm>
              <a:off x="5638800" y="7327404"/>
              <a:ext cx="1447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DCC8FD-41B2-DCEA-BA40-2064406E221E}"/>
                </a:ext>
              </a:extLst>
            </p:cNvPr>
            <p:cNvSpPr/>
            <p:nvPr/>
          </p:nvSpPr>
          <p:spPr>
            <a:xfrm>
              <a:off x="11430000" y="3326905"/>
              <a:ext cx="1447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A1DB3D-B93B-FC5C-3273-F54714C29D73}"/>
                </a:ext>
              </a:extLst>
            </p:cNvPr>
            <p:cNvSpPr/>
            <p:nvPr/>
          </p:nvSpPr>
          <p:spPr>
            <a:xfrm>
              <a:off x="11430000" y="4896625"/>
              <a:ext cx="1447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E4CA91-B570-012E-97CF-8277D2088400}"/>
                </a:ext>
              </a:extLst>
            </p:cNvPr>
            <p:cNvSpPr/>
            <p:nvPr/>
          </p:nvSpPr>
          <p:spPr>
            <a:xfrm>
              <a:off x="11407140" y="6489205"/>
              <a:ext cx="1447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92B934-6F71-2B9E-732A-3AD203E7083B}"/>
                </a:ext>
              </a:extLst>
            </p:cNvPr>
            <p:cNvSpPr/>
            <p:nvPr/>
          </p:nvSpPr>
          <p:spPr>
            <a:xfrm>
              <a:off x="11391900" y="8081785"/>
              <a:ext cx="1447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CB4DDC4-C98E-14F2-E7EC-C893747F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ABDACC69-16AA-A5C4-5A93-B12FCEBE8E4B}"/>
              </a:ext>
            </a:extLst>
          </p:cNvPr>
          <p:cNvSpPr txBox="1"/>
          <p:nvPr/>
        </p:nvSpPr>
        <p:spPr>
          <a:xfrm>
            <a:off x="17993396" y="9800442"/>
            <a:ext cx="13382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9824" y="3739828"/>
            <a:ext cx="4848352" cy="164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33"/>
              </a:lnSpc>
              <a:spcBef>
                <a:spcPct val="0"/>
              </a:spcBef>
            </a:pPr>
            <a:r>
              <a:rPr lang="en-US" sz="11575" b="1" dirty="0">
                <a:solidFill>
                  <a:srgbClr val="000000"/>
                </a:solidFill>
                <a:highlight>
                  <a:srgbClr val="FFFF00"/>
                </a:highlight>
                <a:latin typeface="Montserrat Ultra-Bold"/>
                <a:ea typeface="Montserrat Ultra-Bold"/>
                <a:cs typeface="Montserrat Ultra-Bold"/>
                <a:sym typeface="Montserrat Ultra-Bold"/>
              </a:rPr>
              <a:t>DEMO</a:t>
            </a:r>
          </a:p>
        </p:txBody>
      </p:sp>
      <p:pic>
        <p:nvPicPr>
          <p:cNvPr id="1026" name="Picture 2" descr="Animated Loading Icon by Anna Avetisyan on Dribbble">
            <a:extLst>
              <a:ext uri="{FF2B5EF4-FFF2-40B4-BE49-F238E27FC236}">
                <a16:creationId xmlns:a16="http://schemas.microsoft.com/office/drawing/2014/main" id="{ED4C9402-B515-D66A-3CBC-C5161C9C7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31333" r="35000" b="29334"/>
          <a:stretch/>
        </p:blipFill>
        <p:spPr bwMode="auto">
          <a:xfrm>
            <a:off x="11568176" y="3314700"/>
            <a:ext cx="23622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8CF57-5245-C04B-22F7-A7FBF34A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29485178-ED3C-AA7A-9A1F-747355B545E9}"/>
              </a:ext>
            </a:extLst>
          </p:cNvPr>
          <p:cNvSpPr txBox="1"/>
          <p:nvPr/>
        </p:nvSpPr>
        <p:spPr>
          <a:xfrm>
            <a:off x="17993396" y="9800442"/>
            <a:ext cx="13382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154</TotalTime>
  <Words>836</Words>
  <Application>Microsoft Office PowerPoint</Application>
  <PresentationFormat>Custom</PresentationFormat>
  <Paragraphs>100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Microsoft YaHei UI</vt:lpstr>
      <vt:lpstr>Arial</vt:lpstr>
      <vt:lpstr>Calibri</vt:lpstr>
      <vt:lpstr>Montserrat Ultra-Bold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Project Proposal - Presentation</dc:title>
  <dc:creator>sushant</dc:creator>
  <cp:lastModifiedBy>Sushant Poudel</cp:lastModifiedBy>
  <cp:revision>6</cp:revision>
  <dcterms:created xsi:type="dcterms:W3CDTF">2006-08-16T00:00:00Z</dcterms:created>
  <dcterms:modified xsi:type="dcterms:W3CDTF">2025-05-09T01:02:51Z</dcterms:modified>
  <dc:identifier>DAGm3q7jrZc</dc:identifier>
</cp:coreProperties>
</file>